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988"/>
  </p:normalViewPr>
  <p:slideViewPr>
    <p:cSldViewPr snapToGrid="0" snapToObjects="1">
      <p:cViewPr varScale="1">
        <p:scale>
          <a:sx n="78" d="100"/>
          <a:sy n="78" d="100"/>
        </p:scale>
        <p:origin x="192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1/29/25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17065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1/29/25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561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1/29/25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5388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1/29/25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504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1/29/25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77446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1/29/25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8016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1/29/25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3518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1/29/25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112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1/29/25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968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1/29/25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41600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1/29/25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94491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1/29/25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79733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632DC-1319-E64C-82A1-A282B5CB715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 defTabSz="914400" rtl="1" eaLnBrk="1" latinLnBrk="0" hangingPunct="1">
              <a:lnSpc>
                <a:spcPct val="89000"/>
              </a:lnSpc>
              <a:spcBef>
                <a:spcPct val="0"/>
              </a:spcBef>
              <a:buNone/>
            </a:pPr>
            <a:r>
              <a:rPr lang="ar-SA" sz="5500" dirty="0">
                <a:latin typeface="Arial" panose="020B0604020202020204" pitchFamily="34" charset="0"/>
                <a:cs typeface="Arial" panose="020B0604020202020204" pitchFamily="34" charset="0"/>
              </a:rPr>
              <a:t>المضارع المنصوب</a:t>
            </a:r>
            <a:endParaRPr lang="en-LB" sz="5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A9E95F1-CAA8-9A48-AE9C-51E1C93CFBCF}"/>
              </a:ext>
            </a:extLst>
          </p:cNvPr>
          <p:cNvSpPr txBox="1"/>
          <p:nvPr/>
        </p:nvSpPr>
        <p:spPr>
          <a:xfrm>
            <a:off x="7413499" y="870857"/>
            <a:ext cx="184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r" defTabSz="457200" rtl="1" eaLnBrk="1" latinLnBrk="0" hangingPunct="1"/>
            <a:endParaRPr lang="en-L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0D32211-F1FB-074E-B917-AC83291524C7}"/>
              </a:ext>
            </a:extLst>
          </p:cNvPr>
          <p:cNvSpPr txBox="1"/>
          <p:nvPr/>
        </p:nvSpPr>
        <p:spPr>
          <a:xfrm>
            <a:off x="4850851" y="4962221"/>
            <a:ext cx="2489784" cy="400110"/>
          </a:xfrm>
          <a:prstGeom prst="rect">
            <a:avLst/>
          </a:prstGeom>
          <a:solidFill>
            <a:schemeClr val="accent6"/>
          </a:solidFill>
        </p:spPr>
        <p:txBody>
          <a:bodyPr wrap="none" rtlCol="0">
            <a:spAutoFit/>
          </a:bodyPr>
          <a:lstStyle/>
          <a:p>
            <a:pPr marL="0" algn="ctr" defTabSz="457200" rtl="1" eaLnBrk="1" latinLnBrk="0" hangingPunct="1"/>
            <a:r>
              <a:rPr lang="ar-LB" sz="2000" dirty="0">
                <a:latin typeface="Arial" panose="020B0604020202020204" pitchFamily="34" charset="0"/>
                <a:cs typeface="Arial" panose="020B0604020202020204" pitchFamily="34" charset="0"/>
              </a:rPr>
              <a:t>إعداد</a:t>
            </a:r>
            <a:r>
              <a:rPr lang="ar-SA" sz="2000" dirty="0">
                <a:latin typeface="Arial" panose="020B0604020202020204" pitchFamily="34" charset="0"/>
                <a:cs typeface="Arial" panose="020B0604020202020204" pitchFamily="34" charset="0"/>
              </a:rPr>
              <a:t>: السّيدة ميريام أبي كرم</a:t>
            </a:r>
            <a:endParaRPr lang="en-L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0332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E970F62-90D6-A84A-9D8B-94B0A326D460}"/>
              </a:ext>
            </a:extLst>
          </p:cNvPr>
          <p:cNvSpPr txBox="1"/>
          <p:nvPr/>
        </p:nvSpPr>
        <p:spPr>
          <a:xfrm>
            <a:off x="9037215" y="375753"/>
            <a:ext cx="238558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LB" sz="3000" b="1" dirty="0">
                <a:highlight>
                  <a:srgbClr val="00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المضارع المرفوع</a:t>
            </a:r>
            <a:endParaRPr lang="en-US" sz="3000" b="1" dirty="0">
              <a:highlight>
                <a:srgbClr val="00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18A295D-6F2E-6F41-A163-F5936BD9E6ED}"/>
              </a:ext>
            </a:extLst>
          </p:cNvPr>
          <p:cNvSpPr txBox="1"/>
          <p:nvPr/>
        </p:nvSpPr>
        <p:spPr>
          <a:xfrm>
            <a:off x="7413171" y="1656261"/>
            <a:ext cx="410391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LB" sz="3000" dirty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يجتازُ</a:t>
            </a:r>
            <a:r>
              <a:rPr lang="ar-LB" sz="3000" dirty="0">
                <a:latin typeface="Simplified Arabic" pitchFamily="18" charset="-78"/>
                <a:cs typeface="Simplified Arabic" pitchFamily="18" charset="-78"/>
              </a:rPr>
              <a:t> الولدُ الطّريقَ.</a:t>
            </a:r>
          </a:p>
          <a:p>
            <a:pPr algn="r" rtl="1"/>
            <a:endParaRPr lang="ar-LB" sz="3000" dirty="0">
              <a:latin typeface="Simplified Arabic" pitchFamily="18" charset="-78"/>
              <a:cs typeface="Simplified Arabic" pitchFamily="18" charset="-78"/>
            </a:endParaRPr>
          </a:p>
          <a:p>
            <a:pPr algn="r" rtl="1"/>
            <a:r>
              <a:rPr lang="ar-LB" sz="3000" dirty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يمشي </a:t>
            </a:r>
            <a:r>
              <a:rPr lang="ar-LB" sz="3000" dirty="0">
                <a:latin typeface="Simplified Arabic" pitchFamily="18" charset="-78"/>
                <a:cs typeface="Simplified Arabic" pitchFamily="18" charset="-78"/>
              </a:rPr>
              <a:t>على الرّصيفِ.</a:t>
            </a:r>
          </a:p>
          <a:p>
            <a:pPr algn="r" rtl="1"/>
            <a:endParaRPr lang="ar-LB" sz="3000" dirty="0">
              <a:solidFill>
                <a:srgbClr val="FF0000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/>
            <a:r>
              <a:rPr lang="ar-LB" sz="3000" dirty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يلهو </a:t>
            </a:r>
            <a:r>
              <a:rPr lang="ar-LB" sz="3000" dirty="0">
                <a:latin typeface="Simplified Arabic" pitchFamily="18" charset="-78"/>
                <a:cs typeface="Simplified Arabic" pitchFamily="18" charset="-78"/>
              </a:rPr>
              <a:t>في الصّفِّ.</a:t>
            </a:r>
            <a:endParaRPr lang="ar-LB" sz="3000" dirty="0">
              <a:solidFill>
                <a:srgbClr val="FF0000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/>
            <a:endParaRPr lang="ar-LB" sz="3000" dirty="0">
              <a:latin typeface="Simplified Arabic" pitchFamily="18" charset="-78"/>
              <a:cs typeface="Simplified Arabic" pitchFamily="18" charset="-78"/>
            </a:endParaRPr>
          </a:p>
          <a:p>
            <a:pPr algn="r" rtl="1"/>
            <a:r>
              <a:rPr lang="ar-LB" sz="3000" dirty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يحصلُ</a:t>
            </a:r>
            <a:r>
              <a:rPr lang="ar-LB" sz="3000" dirty="0">
                <a:latin typeface="Simplified Arabic" pitchFamily="18" charset="-78"/>
                <a:cs typeface="Simplified Arabic" pitchFamily="18" charset="-78"/>
              </a:rPr>
              <a:t> اللّاعبُ على جائزةٍ.</a:t>
            </a:r>
          </a:p>
          <a:p>
            <a:pPr algn="r" rtl="1"/>
            <a:endParaRPr lang="ar-LB" sz="3000" dirty="0">
              <a:latin typeface="Simplified Arabic" pitchFamily="18" charset="-78"/>
              <a:cs typeface="Simplified Arabic" pitchFamily="18" charset="-78"/>
            </a:endParaRPr>
          </a:p>
          <a:p>
            <a:pPr algn="r" rtl="1"/>
            <a:r>
              <a:rPr lang="ar-LB" sz="3000" dirty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يساعدون</a:t>
            </a:r>
            <a:r>
              <a:rPr lang="ar-LB" sz="3000" dirty="0">
                <a:latin typeface="Simplified Arabic" pitchFamily="18" charset="-78"/>
                <a:cs typeface="Simplified Arabic" pitchFamily="18" charset="-78"/>
              </a:rPr>
              <a:t> المحتاجين.</a:t>
            </a:r>
          </a:p>
          <a:p>
            <a:pPr marL="0" algn="r" defTabSz="457200" rtl="1" eaLnBrk="1" latinLnBrk="0" hangingPunct="1"/>
            <a:endParaRPr lang="en-L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4A2579-90D9-B441-82A0-51A54E11DE1E}"/>
              </a:ext>
            </a:extLst>
          </p:cNvPr>
          <p:cNvSpPr txBox="1"/>
          <p:nvPr/>
        </p:nvSpPr>
        <p:spPr>
          <a:xfrm>
            <a:off x="943358" y="1497899"/>
            <a:ext cx="4844142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LB" sz="3000" dirty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لن يجتازَ </a:t>
            </a:r>
            <a:r>
              <a:rPr lang="ar-LB" sz="3000" dirty="0">
                <a:latin typeface="Simplified Arabic" pitchFamily="18" charset="-78"/>
                <a:cs typeface="Simplified Arabic" pitchFamily="18" charset="-78"/>
              </a:rPr>
              <a:t>الولدُ الطّريقَ.</a:t>
            </a:r>
          </a:p>
          <a:p>
            <a:pPr algn="r" rtl="1"/>
            <a:endParaRPr lang="ar-LB" sz="3000" dirty="0">
              <a:latin typeface="Simplified Arabic" pitchFamily="18" charset="-78"/>
              <a:cs typeface="Simplified Arabic" pitchFamily="18" charset="-78"/>
            </a:endParaRPr>
          </a:p>
          <a:p>
            <a:pPr algn="r" rtl="1"/>
            <a:r>
              <a:rPr lang="ar-LB" sz="3000" dirty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لن يمشيَ </a:t>
            </a:r>
            <a:r>
              <a:rPr lang="ar-LB" sz="3000" dirty="0">
                <a:latin typeface="Simplified Arabic" pitchFamily="18" charset="-78"/>
                <a:cs typeface="Simplified Arabic" pitchFamily="18" charset="-78"/>
              </a:rPr>
              <a:t>على الرّصيفِ.</a:t>
            </a:r>
          </a:p>
          <a:p>
            <a:pPr algn="r" rtl="1"/>
            <a:endParaRPr lang="ar-LB" sz="3000" dirty="0">
              <a:latin typeface="Simplified Arabic" pitchFamily="18" charset="-78"/>
              <a:cs typeface="Simplified Arabic" pitchFamily="18" charset="-78"/>
            </a:endParaRPr>
          </a:p>
          <a:p>
            <a:pPr algn="r" rtl="1"/>
            <a:r>
              <a:rPr lang="ar-LB" sz="3000" dirty="0">
                <a:latin typeface="Simplified Arabic" pitchFamily="18" charset="-78"/>
                <a:cs typeface="Simplified Arabic" pitchFamily="18" charset="-78"/>
              </a:rPr>
              <a:t> يحبُّ </a:t>
            </a:r>
            <a:r>
              <a:rPr lang="ar-LB" sz="3000" dirty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أن يلهوَ </a:t>
            </a:r>
            <a:r>
              <a:rPr lang="ar-LB" sz="3000" dirty="0">
                <a:latin typeface="Simplified Arabic" pitchFamily="18" charset="-78"/>
                <a:cs typeface="Simplified Arabic" pitchFamily="18" charset="-78"/>
              </a:rPr>
              <a:t>في الصّفِّ.</a:t>
            </a:r>
          </a:p>
          <a:p>
            <a:pPr algn="r" rtl="1"/>
            <a:endParaRPr lang="ar-LB" sz="3000" dirty="0">
              <a:latin typeface="Simplified Arabic" pitchFamily="18" charset="-78"/>
              <a:cs typeface="Simplified Arabic" pitchFamily="18" charset="-78"/>
            </a:endParaRPr>
          </a:p>
          <a:p>
            <a:pPr algn="r" rtl="1"/>
            <a:r>
              <a:rPr lang="ar-LB" sz="3000" dirty="0">
                <a:latin typeface="Simplified Arabic" pitchFamily="18" charset="-78"/>
                <a:cs typeface="Simplified Arabic" pitchFamily="18" charset="-78"/>
              </a:rPr>
              <a:t>يحاولُ اللّاعبُ التّسجيلَ في المباراةِ </a:t>
            </a:r>
            <a:r>
              <a:rPr lang="ar-LB" sz="3000" dirty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لكي يحصلَ </a:t>
            </a:r>
            <a:r>
              <a:rPr lang="ar-LB" sz="3000" dirty="0">
                <a:latin typeface="Simplified Arabic" pitchFamily="18" charset="-78"/>
                <a:cs typeface="Simplified Arabic" pitchFamily="18" charset="-78"/>
              </a:rPr>
              <a:t>على جائزةٍ.</a:t>
            </a:r>
          </a:p>
          <a:p>
            <a:pPr algn="r" rtl="1"/>
            <a:endParaRPr lang="ar-LB" sz="3000" dirty="0">
              <a:latin typeface="Simplified Arabic" pitchFamily="18" charset="-78"/>
              <a:cs typeface="Simplified Arabic" pitchFamily="18" charset="-78"/>
            </a:endParaRPr>
          </a:p>
          <a:p>
            <a:pPr algn="r" rtl="1"/>
            <a:r>
              <a:rPr lang="ar-LB" sz="3000" dirty="0">
                <a:latin typeface="Simplified Arabic" pitchFamily="18" charset="-78"/>
                <a:cs typeface="Simplified Arabic" pitchFamily="18" charset="-78"/>
              </a:rPr>
              <a:t>يتبرّعونَ </a:t>
            </a:r>
            <a:r>
              <a:rPr lang="ar-LB" sz="3000" dirty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ليساعدوا </a:t>
            </a:r>
            <a:r>
              <a:rPr lang="ar-LB" sz="3000" dirty="0">
                <a:latin typeface="Simplified Arabic" pitchFamily="18" charset="-78"/>
                <a:cs typeface="Simplified Arabic" pitchFamily="18" charset="-78"/>
              </a:rPr>
              <a:t>المحتاجينَ.</a:t>
            </a:r>
          </a:p>
          <a:p>
            <a:pPr marL="0" algn="r" defTabSz="457200" rtl="1" eaLnBrk="1" latinLnBrk="0" hangingPunct="1"/>
            <a:endParaRPr lang="en-L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F35E1B3-2518-D744-BF45-1F258F888F09}"/>
              </a:ext>
            </a:extLst>
          </p:cNvPr>
          <p:cNvSpPr txBox="1"/>
          <p:nvPr/>
        </p:nvSpPr>
        <p:spPr>
          <a:xfrm>
            <a:off x="3198330" y="375753"/>
            <a:ext cx="258917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r" defTabSz="457200" rtl="1" eaLnBrk="1" latinLnBrk="0" hangingPunct="1"/>
            <a:r>
              <a:rPr lang="ar-SA" sz="3000" b="1" dirty="0">
                <a:highlight>
                  <a:srgbClr val="00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المضارع المنصوب</a:t>
            </a:r>
            <a:endParaRPr lang="en-LB" sz="3000" b="1" dirty="0">
              <a:highlight>
                <a:srgbClr val="00FFFF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96319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A3145B9-1EBD-3340-9459-25953EBE71EF}"/>
              </a:ext>
            </a:extLst>
          </p:cNvPr>
          <p:cNvSpPr txBox="1"/>
          <p:nvPr/>
        </p:nvSpPr>
        <p:spPr>
          <a:xfrm>
            <a:off x="3507625" y="464298"/>
            <a:ext cx="8262198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ar-LB" sz="2500" b="1" dirty="0">
                <a:latin typeface="Simplified Arabic" pitchFamily="18" charset="-78"/>
                <a:cs typeface="Simplified Arabic" pitchFamily="18" charset="-78"/>
              </a:rPr>
              <a:t>أدوات النّصبِ هي: </a:t>
            </a:r>
            <a:r>
              <a:rPr lang="ar-LB" sz="2500" b="1" dirty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أن - لن – كي – لام التّعليل الّتي تنصب الفعل المضارع.</a:t>
            </a:r>
            <a:endParaRPr lang="en-LB" sz="25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2343E18-0834-B441-B05A-8FC0AD0E19BE}"/>
              </a:ext>
            </a:extLst>
          </p:cNvPr>
          <p:cNvSpPr txBox="1"/>
          <p:nvPr/>
        </p:nvSpPr>
        <p:spPr>
          <a:xfrm>
            <a:off x="1121229" y="1534222"/>
            <a:ext cx="10744199" cy="51821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r" rtl="1">
              <a:lnSpc>
                <a:spcPct val="200000"/>
              </a:lnSpc>
              <a:buFont typeface="Wingdings" pitchFamily="2" charset="2"/>
              <a:buChar char="v"/>
            </a:pPr>
            <a:r>
              <a:rPr lang="ar-LB" sz="2100" b="1" dirty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أن: حرف نصب ومصدر واستقبال.</a:t>
            </a:r>
          </a:p>
          <a:p>
            <a:pPr algn="r" rtl="1">
              <a:lnSpc>
                <a:spcPct val="200000"/>
              </a:lnSpc>
            </a:pPr>
            <a:r>
              <a:rPr lang="ar-LB" sz="2100" b="1" dirty="0">
                <a:latin typeface="Simplified Arabic" pitchFamily="18" charset="-78"/>
                <a:cs typeface="Simplified Arabic" pitchFamily="18" charset="-78"/>
              </a:rPr>
              <a:t> تنصب </a:t>
            </a:r>
            <a:r>
              <a:rPr lang="ar-LB" sz="2100" b="1">
                <a:latin typeface="Simplified Arabic" pitchFamily="18" charset="-78"/>
                <a:cs typeface="Simplified Arabic" pitchFamily="18" charset="-78"/>
              </a:rPr>
              <a:t>الفعل المضارع </a:t>
            </a:r>
            <a:r>
              <a:rPr lang="ar-LB" sz="2100" b="1" dirty="0">
                <a:latin typeface="Simplified Arabic" pitchFamily="18" charset="-78"/>
                <a:cs typeface="Simplified Arabic" pitchFamily="18" charset="-78"/>
              </a:rPr>
              <a:t>وتدلّ على الاستقبال.</a:t>
            </a:r>
          </a:p>
          <a:p>
            <a:pPr marL="285750" indent="-285750" algn="r" rtl="1">
              <a:lnSpc>
                <a:spcPct val="200000"/>
              </a:lnSpc>
              <a:buFont typeface="Wingdings" pitchFamily="2" charset="2"/>
              <a:buChar char="v"/>
            </a:pPr>
            <a:r>
              <a:rPr lang="ar-LB" sz="2100" b="1" dirty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لن: حرف نفي ونصب واستقبال.</a:t>
            </a:r>
          </a:p>
          <a:p>
            <a:pPr algn="r" rtl="1">
              <a:lnSpc>
                <a:spcPct val="200000"/>
              </a:lnSpc>
            </a:pPr>
            <a:r>
              <a:rPr lang="ar-LB" sz="2100" b="1" dirty="0">
                <a:latin typeface="Simplified Arabic" pitchFamily="18" charset="-78"/>
                <a:cs typeface="Simplified Arabic" pitchFamily="18" charset="-78"/>
              </a:rPr>
              <a:t>نفي: لأنّها تنفي الفعل المضارع في المستقبل</a:t>
            </a:r>
          </a:p>
          <a:p>
            <a:pPr marL="285750" indent="-285750" algn="r" rtl="1">
              <a:lnSpc>
                <a:spcPct val="200000"/>
              </a:lnSpc>
              <a:buFont typeface="Wingdings" pitchFamily="2" charset="2"/>
              <a:buChar char="v"/>
            </a:pPr>
            <a:r>
              <a:rPr lang="ar-LB" sz="2100" b="1" dirty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كي: حرف نصب ومصدر واستقبال. </a:t>
            </a:r>
          </a:p>
          <a:p>
            <a:pPr algn="r" rtl="1">
              <a:lnSpc>
                <a:spcPct val="200000"/>
              </a:lnSpc>
            </a:pPr>
            <a:r>
              <a:rPr lang="ar-LB" sz="2100" b="1" dirty="0">
                <a:latin typeface="Simplified Arabic" pitchFamily="18" charset="-78"/>
                <a:cs typeface="Simplified Arabic" pitchFamily="18" charset="-78"/>
              </a:rPr>
              <a:t>لا تفيد التّعليل إلّا إذا دخلت عليها لام = </a:t>
            </a:r>
            <a:r>
              <a:rPr lang="ar-LB" sz="2100" b="1" dirty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لكي.</a:t>
            </a:r>
          </a:p>
          <a:p>
            <a:pPr marL="285750" indent="-285750" algn="r" rtl="1">
              <a:lnSpc>
                <a:spcPct val="200000"/>
              </a:lnSpc>
              <a:buFont typeface="Wingdings" pitchFamily="2" charset="2"/>
              <a:buChar char="v"/>
            </a:pPr>
            <a:r>
              <a:rPr lang="ar-LB" sz="2100" b="1" dirty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لام التّعليل: حرف نصب ينصب الفعل المضارع.</a:t>
            </a:r>
          </a:p>
          <a:p>
            <a:pPr algn="r" rtl="1">
              <a:lnSpc>
                <a:spcPct val="200000"/>
              </a:lnSpc>
            </a:pPr>
            <a:r>
              <a:rPr lang="ar-LB" sz="2100" b="1" dirty="0">
                <a:latin typeface="Simplified Arabic" pitchFamily="18" charset="-78"/>
                <a:cs typeface="Simplified Arabic" pitchFamily="18" charset="-78"/>
              </a:rPr>
              <a:t>  تفيد التّعليل والسَّبب.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3A2EDAB-6B33-A94A-9177-C098953D0BFF}"/>
              </a:ext>
            </a:extLst>
          </p:cNvPr>
          <p:cNvSpPr txBox="1"/>
          <p:nvPr/>
        </p:nvSpPr>
        <p:spPr>
          <a:xfrm>
            <a:off x="9812235" y="1037732"/>
            <a:ext cx="1957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r" defTabSz="457200" rtl="1" eaLnBrk="1" latinLnBrk="0" hangingPunct="1"/>
            <a:r>
              <a:rPr lang="ar-SA" sz="2000" b="1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وظيفة أدوات النّصب</a:t>
            </a:r>
            <a:r>
              <a:rPr lang="ar-SA" sz="2000" dirty="0">
                <a:highlight>
                  <a:srgbClr val="FFFF00"/>
                </a:highlight>
              </a:rPr>
              <a:t>:</a:t>
            </a:r>
            <a:endParaRPr lang="en-LB" sz="2000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41729072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2DB27CA-9907-1446-93A0-41DE3D0CEF64}"/>
              </a:ext>
            </a:extLst>
          </p:cNvPr>
          <p:cNvSpPr txBox="1"/>
          <p:nvPr/>
        </p:nvSpPr>
        <p:spPr>
          <a:xfrm>
            <a:off x="4508108" y="539429"/>
            <a:ext cx="3881191" cy="5539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ar-SA" sz="3000" b="1" dirty="0">
                <a:latin typeface="Arial" panose="020B0604020202020204" pitchFamily="34" charset="0"/>
                <a:cs typeface="Arial" panose="020B0604020202020204" pitchFamily="34" charset="0"/>
              </a:rPr>
              <a:t>علامات نصب الفعل المضارع</a:t>
            </a:r>
            <a:endParaRPr lang="en-LB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20509C9-31D5-0141-9DD6-68C9EEFDE758}"/>
              </a:ext>
            </a:extLst>
          </p:cNvPr>
          <p:cNvSpPr txBox="1"/>
          <p:nvPr/>
        </p:nvSpPr>
        <p:spPr>
          <a:xfrm>
            <a:off x="8799863" y="1405068"/>
            <a:ext cx="3010761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defTabSz="457200" rtl="1" eaLnBrk="1" latinLnBrk="0" hangingPunct="1"/>
            <a:r>
              <a:rPr lang="ar-SA" sz="2600" b="1" dirty="0">
                <a:highlight>
                  <a:srgbClr val="00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الفتحة الظّاهرة على آخره:</a:t>
            </a:r>
            <a:endParaRPr lang="en-LB" sz="2600" b="1" dirty="0">
              <a:highlight>
                <a:srgbClr val="00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F209C1E-B0B3-CA4C-B663-BCAD111FE404}"/>
              </a:ext>
            </a:extLst>
          </p:cNvPr>
          <p:cNvSpPr txBox="1"/>
          <p:nvPr/>
        </p:nvSpPr>
        <p:spPr>
          <a:xfrm>
            <a:off x="8640767" y="1906071"/>
            <a:ext cx="3057247" cy="18186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r" defTabSz="457200" rtl="1" eaLnBrk="1" latinLnBrk="0" hangingPunct="1">
              <a:lnSpc>
                <a:spcPct val="150000"/>
              </a:lnSpc>
            </a:pPr>
            <a:r>
              <a:rPr lang="ar-SA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ar-SA" sz="2600" u="sng" dirty="0">
                <a:latin typeface="Arial" panose="020B0604020202020204" pitchFamily="34" charset="0"/>
                <a:cs typeface="Arial" panose="020B0604020202020204" pitchFamily="34" charset="0"/>
              </a:rPr>
              <a:t>لن أدعوَ</a:t>
            </a:r>
            <a:r>
              <a:rPr lang="ar-SA" sz="2600" dirty="0">
                <a:latin typeface="Arial" panose="020B0604020202020204" pitchFamily="34" charset="0"/>
                <a:cs typeface="Arial" panose="020B0604020202020204" pitchFamily="34" charset="0"/>
              </a:rPr>
              <a:t> رفيقي إلى الحفلِ.</a:t>
            </a:r>
          </a:p>
          <a:p>
            <a:pPr marL="0" algn="r" defTabSz="457200" rtl="1" eaLnBrk="1" latinLnBrk="0" hangingPunct="1">
              <a:lnSpc>
                <a:spcPct val="150000"/>
              </a:lnSpc>
            </a:pPr>
            <a:r>
              <a:rPr lang="ar-SA" sz="2600" u="sng" dirty="0">
                <a:latin typeface="Arial" panose="020B0604020202020204" pitchFamily="34" charset="0"/>
                <a:cs typeface="Arial" panose="020B0604020202020204" pitchFamily="34" charset="0"/>
              </a:rPr>
              <a:t>- لن أسمعَ</a:t>
            </a:r>
            <a:r>
              <a:rPr lang="ar-SA" sz="2600" dirty="0">
                <a:latin typeface="Arial" panose="020B0604020202020204" pitchFamily="34" charset="0"/>
                <a:cs typeface="Arial" panose="020B0604020202020204" pitchFamily="34" charset="0"/>
              </a:rPr>
              <a:t> صوتَكَ.</a:t>
            </a:r>
          </a:p>
          <a:p>
            <a:pPr marL="457200" indent="-457200" algn="r" defTabSz="457200" rtl="1" eaLnBrk="1" latinLnBrk="0" hangingPunct="1">
              <a:lnSpc>
                <a:spcPct val="150000"/>
              </a:lnSpc>
              <a:buFontTx/>
              <a:buChar char="-"/>
            </a:pPr>
            <a:r>
              <a:rPr lang="ar-SA" sz="2600" u="sng" dirty="0">
                <a:latin typeface="Arial" panose="020B0604020202020204" pitchFamily="34" charset="0"/>
                <a:cs typeface="Arial" panose="020B0604020202020204" pitchFamily="34" charset="0"/>
              </a:rPr>
              <a:t>لن يبكيَ</a:t>
            </a:r>
            <a:r>
              <a:rPr lang="ar-SA" sz="2600" dirty="0">
                <a:latin typeface="Arial" panose="020B0604020202020204" pitchFamily="34" charset="0"/>
                <a:cs typeface="Arial" panose="020B0604020202020204" pitchFamily="34" charset="0"/>
              </a:rPr>
              <a:t> مجدّدًا.</a:t>
            </a:r>
            <a:endParaRPr lang="ar-LB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7ECA64B-2CB2-0C4A-98C7-C9DF249398BB}"/>
              </a:ext>
            </a:extLst>
          </p:cNvPr>
          <p:cNvSpPr txBox="1"/>
          <p:nvPr/>
        </p:nvSpPr>
        <p:spPr>
          <a:xfrm>
            <a:off x="4891225" y="1405771"/>
            <a:ext cx="360226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457200" rtl="1" eaLnBrk="1" latinLnBrk="0" hangingPunct="1"/>
            <a:r>
              <a:rPr lang="ar-SA" sz="2500" b="1" dirty="0">
                <a:solidFill>
                  <a:schemeClr val="bg1"/>
                </a:solidFill>
                <a:highlight>
                  <a:srgbClr val="FF00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الفتحة المقدّرة على الألف للتّعذّر:</a:t>
            </a:r>
            <a:endParaRPr lang="en-LB" sz="2500" b="1" dirty="0">
              <a:solidFill>
                <a:schemeClr val="bg1"/>
              </a:solidFill>
              <a:highlight>
                <a:srgbClr val="FF00FF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DE2844E-43B3-1B41-928C-2F7F7F7967AF}"/>
              </a:ext>
            </a:extLst>
          </p:cNvPr>
          <p:cNvSpPr txBox="1"/>
          <p:nvPr/>
        </p:nvSpPr>
        <p:spPr>
          <a:xfrm>
            <a:off x="4867579" y="2137634"/>
            <a:ext cx="3393879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r" defTabSz="457200" rtl="1" eaLnBrk="1" latinLnBrk="0" hangingPunct="1"/>
            <a:r>
              <a:rPr lang="ar-SA" sz="2500" dirty="0">
                <a:latin typeface="Arial" panose="020B0604020202020204" pitchFamily="34" charset="0"/>
                <a:cs typeface="Arial" panose="020B0604020202020204" pitchFamily="34" charset="0"/>
              </a:rPr>
              <a:t>- أريدُ </a:t>
            </a:r>
            <a:r>
              <a:rPr lang="ar-SA" sz="2500" u="sng" dirty="0">
                <a:latin typeface="Arial" panose="020B0604020202020204" pitchFamily="34" charset="0"/>
                <a:cs typeface="Arial" panose="020B0604020202020204" pitchFamily="34" charset="0"/>
              </a:rPr>
              <a:t>أن أرى</a:t>
            </a:r>
            <a:r>
              <a:rPr lang="ar-SA" sz="2500" dirty="0">
                <a:latin typeface="Arial" panose="020B0604020202020204" pitchFamily="34" charset="0"/>
                <a:cs typeface="Arial" panose="020B0604020202020204" pitchFamily="34" charset="0"/>
              </a:rPr>
              <a:t> الحبَّ في عينيْكَ.</a:t>
            </a:r>
            <a:endParaRPr lang="en-LB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75A591D-A5F9-CE46-8CEE-1D1ADE320CCB}"/>
              </a:ext>
            </a:extLst>
          </p:cNvPr>
          <p:cNvSpPr txBox="1"/>
          <p:nvPr/>
        </p:nvSpPr>
        <p:spPr>
          <a:xfrm>
            <a:off x="6384021" y="2710842"/>
            <a:ext cx="1877437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r" defTabSz="457200" rtl="1" eaLnBrk="1" latinLnBrk="0" hangingPunct="1"/>
            <a:r>
              <a:rPr lang="ar-SA" sz="25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ar-SA" sz="2500" u="sng" dirty="0">
                <a:latin typeface="Arial" panose="020B0604020202020204" pitchFamily="34" charset="0"/>
                <a:cs typeface="Arial" panose="020B0604020202020204" pitchFamily="34" charset="0"/>
              </a:rPr>
              <a:t>لن تحيا</a:t>
            </a:r>
            <a:r>
              <a:rPr lang="ar-SA" sz="2500" dirty="0">
                <a:latin typeface="Arial" panose="020B0604020202020204" pitchFamily="34" charset="0"/>
                <a:cs typeface="Arial" panose="020B0604020202020204" pitchFamily="34" charset="0"/>
              </a:rPr>
              <a:t> بدوني</a:t>
            </a:r>
            <a:r>
              <a:rPr lang="ar-LB" sz="25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LB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B5ED412-192B-AB43-AAA0-CC5DF75CB050}"/>
              </a:ext>
            </a:extLst>
          </p:cNvPr>
          <p:cNvSpPr txBox="1"/>
          <p:nvPr/>
        </p:nvSpPr>
        <p:spPr>
          <a:xfrm>
            <a:off x="636643" y="1445215"/>
            <a:ext cx="4019440" cy="4924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457200" rtl="1" eaLnBrk="1" latinLnBrk="0" hangingPunct="1"/>
            <a:r>
              <a:rPr lang="ar-SA" sz="2500" b="1" dirty="0">
                <a:highlight>
                  <a:srgbClr val="00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حذف النون لأنّه من الأفعال الخمسة:</a:t>
            </a:r>
            <a:endParaRPr lang="en-LB" sz="2500" b="1" dirty="0">
              <a:highlight>
                <a:srgbClr val="00FFFF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9BE8752-75DC-F548-B098-003AFB26AE1D}"/>
              </a:ext>
            </a:extLst>
          </p:cNvPr>
          <p:cNvSpPr txBox="1"/>
          <p:nvPr/>
        </p:nvSpPr>
        <p:spPr>
          <a:xfrm>
            <a:off x="1334277" y="2326122"/>
            <a:ext cx="2943434" cy="12464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 algn="r" defTabSz="457200" rtl="1" eaLnBrk="1" latinLnBrk="0" hangingPunct="1">
              <a:buFontTx/>
              <a:buChar char="-"/>
            </a:pPr>
            <a:r>
              <a:rPr lang="ar-SA" sz="2500" dirty="0">
                <a:latin typeface="Arial" panose="020B0604020202020204" pitchFamily="34" charset="0"/>
                <a:cs typeface="Arial" panose="020B0604020202020204" pitchFamily="34" charset="0"/>
              </a:rPr>
              <a:t>لن يجتمعا- لن تجتمعا</a:t>
            </a:r>
          </a:p>
          <a:p>
            <a:pPr marL="342900" indent="-342900" algn="r" defTabSz="457200" rtl="1" eaLnBrk="1" latinLnBrk="0" hangingPunct="1">
              <a:buFontTx/>
              <a:buChar char="-"/>
            </a:pPr>
            <a:r>
              <a:rPr lang="ar-SA" sz="2500" dirty="0">
                <a:latin typeface="Arial" panose="020B0604020202020204" pitchFamily="34" charset="0"/>
                <a:cs typeface="Arial" panose="020B0604020202020204" pitchFamily="34" charset="0"/>
              </a:rPr>
              <a:t>لن يجتمعوا- لن تجتمعوا</a:t>
            </a:r>
          </a:p>
          <a:p>
            <a:pPr marL="342900" indent="-342900" algn="r" defTabSz="457200" rtl="1" eaLnBrk="1" latinLnBrk="0" hangingPunct="1">
              <a:buFontTx/>
              <a:buChar char="-"/>
            </a:pPr>
            <a:r>
              <a:rPr lang="ar-SA" sz="2500" dirty="0">
                <a:latin typeface="Arial" panose="020B0604020202020204" pitchFamily="34" charset="0"/>
                <a:cs typeface="Arial" panose="020B0604020202020204" pitchFamily="34" charset="0"/>
              </a:rPr>
              <a:t>لن تجتمعي.</a:t>
            </a:r>
            <a:endParaRPr lang="en-LB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892516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{644192A2-47E1-AC45-8ECB-5535A430C6C3}tf10001072</Template>
  <TotalTime>153</TotalTime>
  <Words>208</Words>
  <Application>Microsoft Macintosh PowerPoint</Application>
  <PresentationFormat>Widescreen</PresentationFormat>
  <Paragraphs>44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Franklin Gothic Book</vt:lpstr>
      <vt:lpstr>Simplified Arabic</vt:lpstr>
      <vt:lpstr>Wingdings</vt:lpstr>
      <vt:lpstr>Crop</vt:lpstr>
      <vt:lpstr>المضارع المنصوب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المضارع المنصوب</dc:title>
  <dc:creator>Microsoft Office User</dc:creator>
  <cp:lastModifiedBy>Microsoft Office User</cp:lastModifiedBy>
  <cp:revision>15</cp:revision>
  <dcterms:created xsi:type="dcterms:W3CDTF">2023-10-24T12:28:50Z</dcterms:created>
  <dcterms:modified xsi:type="dcterms:W3CDTF">2025-01-29T18:29:16Z</dcterms:modified>
</cp:coreProperties>
</file>